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9" r:id="rId3"/>
    <p:sldId id="257" r:id="rId4"/>
    <p:sldId id="258" r:id="rId5"/>
    <p:sldId id="260" r:id="rId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7" d="100"/>
          <a:sy n="47" d="100"/>
        </p:scale>
        <p:origin x="-117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C5D8CFEA-CB90-4887-A9AF-A70A657A62FD}" type="datetimeFigureOut">
              <a:rPr lang="ru-RU" smtClean="0"/>
              <a:t>23.10.2015</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24325140-F107-4E96-8657-00F1DC9B3606}"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Объект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C5D8CFEA-CB90-4887-A9AF-A70A657A62FD}" type="datetimeFigureOut">
              <a:rPr lang="ru-RU" smtClean="0"/>
              <a:t>23.10.2015</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24325140-F107-4E96-8657-00F1DC9B3606}"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C5D8CFEA-CB90-4887-A9AF-A70A657A62FD}" type="datetimeFigureOut">
              <a:rPr lang="ru-RU" smtClean="0"/>
              <a:t>23.10.2015</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24325140-F107-4E96-8657-00F1DC9B3606}" type="slidenum">
              <a:rPr lang="ru-RU" smtClean="0"/>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Объект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C5D8CFEA-CB90-4887-A9AF-A70A657A62FD}" type="datetimeFigureOut">
              <a:rPr lang="ru-RU" smtClean="0"/>
              <a:t>23.10.2015</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24325140-F107-4E96-8657-00F1DC9B3606}"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C5D8CFEA-CB90-4887-A9AF-A70A657A62FD}" type="datetimeFigureOut">
              <a:rPr lang="ru-RU" smtClean="0"/>
              <a:t>23.10.2015</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24325140-F107-4E96-8657-00F1DC9B3606}"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C5D8CFEA-CB90-4887-A9AF-A70A657A62FD}" type="datetimeFigureOut">
              <a:rPr lang="ru-RU" smtClean="0"/>
              <a:t>23.10.2015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4325140-F107-4E96-8657-00F1DC9B3606}"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C5D8CFEA-CB90-4887-A9AF-A70A657A62FD}" type="datetimeFigureOut">
              <a:rPr lang="ru-RU" smtClean="0"/>
              <a:t>23.10.2015</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24325140-F107-4E96-8657-00F1DC9B3606}"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C5D8CFEA-CB90-4887-A9AF-A70A657A62FD}" type="datetimeFigureOut">
              <a:rPr lang="ru-RU" smtClean="0"/>
              <a:t>23.10.2015</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24325140-F107-4E96-8657-00F1DC9B3606}"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C5D8CFEA-CB90-4887-A9AF-A70A657A62FD}" type="datetimeFigureOut">
              <a:rPr lang="ru-RU" smtClean="0"/>
              <a:t>23.10.2015</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24325140-F107-4E96-8657-00F1DC9B3606}"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5D8CFEA-CB90-4887-A9AF-A70A657A62FD}" type="datetimeFigureOut">
              <a:rPr lang="ru-RU" smtClean="0"/>
              <a:t>23.10.2015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4325140-F107-4E96-8657-00F1DC9B3606}"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5D8CFEA-CB90-4887-A9AF-A70A657A62FD}" type="datetimeFigureOut">
              <a:rPr lang="ru-RU" smtClean="0"/>
              <a:t>23.10.2015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4325140-F107-4E96-8657-00F1DC9B3606}"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C5D8CFEA-CB90-4887-A9AF-A70A657A62FD}" type="datetimeFigureOut">
              <a:rPr lang="ru-RU" smtClean="0"/>
              <a:t>23.10.2015</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24325140-F107-4E96-8657-00F1DC9B3606}"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71600" y="1859280"/>
            <a:ext cx="6400800" cy="2145784"/>
          </a:xfrm>
        </p:spPr>
        <p:txBody>
          <a:bodyPr>
            <a:noAutofit/>
          </a:bodyPr>
          <a:lstStyle/>
          <a:p>
            <a:pPr indent="342900"/>
            <a:r>
              <a:rPr lang="en-US" sz="3600" b="1" i="1" dirty="0" smtClean="0">
                <a:solidFill>
                  <a:srgbClr val="FF0000"/>
                </a:solidFill>
                <a:effectLst/>
                <a:latin typeface="Times New Roman"/>
                <a:ea typeface="Times New Roman"/>
              </a:rPr>
              <a:t/>
            </a:r>
            <a:br>
              <a:rPr lang="en-US" sz="3600" b="1" i="1" dirty="0" smtClean="0">
                <a:solidFill>
                  <a:srgbClr val="FF0000"/>
                </a:solidFill>
                <a:effectLst/>
                <a:latin typeface="Times New Roman"/>
                <a:ea typeface="Times New Roman"/>
              </a:rPr>
            </a:br>
            <a:r>
              <a:rPr lang="en-US" sz="3600" b="1" i="1" dirty="0">
                <a:solidFill>
                  <a:srgbClr val="FF0000"/>
                </a:solidFill>
                <a:latin typeface="Times New Roman"/>
                <a:ea typeface="Times New Roman"/>
              </a:rPr>
              <a:t/>
            </a:r>
            <a:br>
              <a:rPr lang="en-US" sz="3600" b="1" i="1" dirty="0">
                <a:solidFill>
                  <a:srgbClr val="FF0000"/>
                </a:solidFill>
                <a:latin typeface="Times New Roman"/>
                <a:ea typeface="Times New Roman"/>
              </a:rPr>
            </a:br>
            <a:r>
              <a:rPr lang="en-US" sz="3600" b="1" i="1" dirty="0" smtClean="0">
                <a:solidFill>
                  <a:srgbClr val="FF0000"/>
                </a:solidFill>
                <a:latin typeface="Times New Roman"/>
                <a:ea typeface="Times New Roman"/>
              </a:rPr>
              <a:t/>
            </a:r>
            <a:br>
              <a:rPr lang="en-US" sz="3600" b="1" i="1" dirty="0" smtClean="0">
                <a:solidFill>
                  <a:srgbClr val="FF0000"/>
                </a:solidFill>
                <a:latin typeface="Times New Roman"/>
                <a:ea typeface="Times New Roman"/>
              </a:rPr>
            </a:br>
            <a:r>
              <a:rPr lang="en-US" b="1" i="1" dirty="0">
                <a:solidFill>
                  <a:srgbClr val="FF0000"/>
                </a:solidFill>
                <a:latin typeface="Times New Roman"/>
                <a:ea typeface="Times New Roman"/>
              </a:rPr>
              <a:t/>
            </a:r>
            <a:br>
              <a:rPr lang="en-US" b="1" i="1" dirty="0">
                <a:solidFill>
                  <a:srgbClr val="FF0000"/>
                </a:solidFill>
                <a:latin typeface="Times New Roman"/>
                <a:ea typeface="Times New Roman"/>
              </a:rPr>
            </a:br>
            <a:r>
              <a:rPr lang="en-US" b="1" i="1" dirty="0" smtClean="0">
                <a:solidFill>
                  <a:srgbClr val="FF0000"/>
                </a:solidFill>
                <a:latin typeface="Times New Roman"/>
                <a:ea typeface="Times New Roman"/>
              </a:rPr>
              <a:t/>
            </a:r>
            <a:br>
              <a:rPr lang="en-US" b="1" i="1" dirty="0" smtClean="0">
                <a:solidFill>
                  <a:srgbClr val="FF0000"/>
                </a:solidFill>
                <a:latin typeface="Times New Roman"/>
                <a:ea typeface="Times New Roman"/>
              </a:rPr>
            </a:br>
            <a:r>
              <a:rPr lang="ru-RU" sz="3600" b="1" i="1" dirty="0" smtClean="0">
                <a:solidFill>
                  <a:srgbClr val="FF0000"/>
                </a:solidFill>
                <a:effectLst/>
                <a:latin typeface="Times New Roman"/>
                <a:ea typeface="Times New Roman"/>
              </a:rPr>
              <a:t>ПРОВЕТРИВАНИЕ ТУПИКОВЫХ ВЫРАБОТОК</a:t>
            </a:r>
            <a:r>
              <a:rPr lang="ru-RU" sz="3200" dirty="0" smtClean="0">
                <a:solidFill>
                  <a:srgbClr val="FF0000"/>
                </a:solidFill>
                <a:effectLst/>
                <a:latin typeface="Times New Roman"/>
                <a:ea typeface="Times New Roman"/>
              </a:rPr>
              <a:t/>
            </a:r>
            <a:br>
              <a:rPr lang="ru-RU" sz="3200" dirty="0" smtClean="0">
                <a:solidFill>
                  <a:srgbClr val="FF0000"/>
                </a:solidFill>
                <a:effectLst/>
                <a:latin typeface="Times New Roman"/>
                <a:ea typeface="Times New Roman"/>
              </a:rPr>
            </a:br>
            <a:endParaRPr lang="ru-RU" sz="3600" dirty="0">
              <a:solidFill>
                <a:srgbClr val="FF0000"/>
              </a:solidFill>
            </a:endParaRPr>
          </a:p>
        </p:txBody>
      </p:sp>
    </p:spTree>
    <p:extLst>
      <p:ext uri="{BB962C8B-B14F-4D97-AF65-F5344CB8AC3E}">
        <p14:creationId xmlns:p14="http://schemas.microsoft.com/office/powerpoint/2010/main" val="3586312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idx="1"/>
          </p:nvPr>
        </p:nvSpPr>
        <p:spPr>
          <a:xfrm>
            <a:off x="457200" y="404664"/>
            <a:ext cx="8229600" cy="6050144"/>
          </a:xfrm>
          <a:solidFill>
            <a:schemeClr val="tx2"/>
          </a:solidFill>
          <a:effectLst>
            <a:glow rad="101600">
              <a:schemeClr val="accent3">
                <a:satMod val="175000"/>
                <a:alpha val="40000"/>
              </a:schemeClr>
            </a:glow>
          </a:effectLst>
        </p:spPr>
        <p:style>
          <a:lnRef idx="2">
            <a:schemeClr val="dk1"/>
          </a:lnRef>
          <a:fillRef idx="1">
            <a:schemeClr val="lt1"/>
          </a:fillRef>
          <a:effectRef idx="0">
            <a:schemeClr val="dk1"/>
          </a:effectRef>
          <a:fontRef idx="minor">
            <a:schemeClr val="dk1"/>
          </a:fontRef>
        </p:style>
        <p:txBody>
          <a:bodyPr>
            <a:normAutofit/>
          </a:bodyPr>
          <a:lstStyle/>
          <a:p>
            <a:pPr indent="342900" algn="just">
              <a:spcAft>
                <a:spcPts val="0"/>
              </a:spcAft>
            </a:pPr>
            <a:r>
              <a:rPr lang="ru-RU" sz="1400" b="1" dirty="0">
                <a:solidFill>
                  <a:schemeClr val="tx2">
                    <a:lumMod val="10000"/>
                  </a:schemeClr>
                </a:solidFill>
                <a:latin typeface="Times New Roman"/>
                <a:ea typeface="Times New Roman"/>
              </a:rPr>
              <a:t>Проветривание тупиковых выработок может быть осуществлено двумя способами: за счет </a:t>
            </a:r>
            <a:r>
              <a:rPr lang="ru-RU" sz="1400" b="1" dirty="0" err="1">
                <a:solidFill>
                  <a:schemeClr val="tx2">
                    <a:lumMod val="10000"/>
                  </a:schemeClr>
                </a:solidFill>
                <a:latin typeface="Times New Roman"/>
                <a:ea typeface="Times New Roman"/>
              </a:rPr>
              <a:t>общешахтной</a:t>
            </a:r>
            <a:r>
              <a:rPr lang="ru-RU" sz="1400" b="1" dirty="0">
                <a:solidFill>
                  <a:schemeClr val="tx2">
                    <a:lumMod val="10000"/>
                  </a:schemeClr>
                </a:solidFill>
                <a:latin typeface="Times New Roman"/>
                <a:ea typeface="Times New Roman"/>
              </a:rPr>
              <a:t> депрессии, а также с применением параллельной вспомогательной выработки; установкой вентиляторов местного проветривания</a:t>
            </a:r>
            <a:r>
              <a:rPr lang="ru-RU" sz="1400" b="1" dirty="0" smtClean="0">
                <a:solidFill>
                  <a:schemeClr val="tx2">
                    <a:lumMod val="10000"/>
                  </a:schemeClr>
                </a:solidFill>
                <a:latin typeface="Times New Roman"/>
                <a:ea typeface="Times New Roman"/>
              </a:rPr>
              <a:t>.</a:t>
            </a:r>
            <a:endParaRPr lang="ru-RU" sz="1400" b="1" dirty="0">
              <a:solidFill>
                <a:schemeClr val="tx2">
                  <a:lumMod val="10000"/>
                </a:schemeClr>
              </a:solidFill>
              <a:latin typeface="Times New Roman"/>
              <a:ea typeface="Times New Roman"/>
            </a:endParaRPr>
          </a:p>
          <a:p>
            <a:pPr indent="342900" algn="just">
              <a:spcAft>
                <a:spcPts val="0"/>
              </a:spcAft>
            </a:pPr>
            <a:r>
              <a:rPr lang="ru-RU" sz="1400" b="1" dirty="0" smtClean="0">
                <a:solidFill>
                  <a:schemeClr val="tx2">
                    <a:lumMod val="10000"/>
                  </a:schemeClr>
                </a:solidFill>
                <a:latin typeface="Times New Roman"/>
                <a:ea typeface="Times New Roman"/>
              </a:rPr>
              <a:t>В </a:t>
            </a:r>
            <a:r>
              <a:rPr lang="ru-RU" sz="1400" b="1" dirty="0">
                <a:solidFill>
                  <a:schemeClr val="tx2">
                    <a:lumMod val="10000"/>
                  </a:schemeClr>
                </a:solidFill>
                <a:latin typeface="Times New Roman"/>
                <a:ea typeface="Times New Roman"/>
              </a:rPr>
              <a:t>зависимости от условий проходки применяют способы вентиляции.</a:t>
            </a:r>
          </a:p>
          <a:p>
            <a:pPr indent="342900" algn="just">
              <a:spcAft>
                <a:spcPts val="0"/>
              </a:spcAft>
            </a:pPr>
            <a:r>
              <a:rPr lang="ru-RU" sz="1400" b="1" dirty="0">
                <a:solidFill>
                  <a:schemeClr val="tx2">
                    <a:lumMod val="10000"/>
                  </a:schemeClr>
                </a:solidFill>
                <a:latin typeface="Times New Roman"/>
                <a:ea typeface="Times New Roman"/>
              </a:rPr>
              <a:t> </a:t>
            </a:r>
            <a:endParaRPr lang="en-US" sz="1400" b="1" dirty="0" smtClean="0">
              <a:solidFill>
                <a:schemeClr val="tx2">
                  <a:lumMod val="10000"/>
                </a:schemeClr>
              </a:solidFill>
              <a:latin typeface="Times New Roman"/>
              <a:ea typeface="Times New Roman"/>
            </a:endParaRPr>
          </a:p>
          <a:p>
            <a:pPr indent="342900" algn="just">
              <a:spcAft>
                <a:spcPts val="0"/>
              </a:spcAft>
            </a:pPr>
            <a:endParaRPr lang="ru-RU" sz="1400" b="1" dirty="0">
              <a:solidFill>
                <a:schemeClr val="tx2">
                  <a:lumMod val="10000"/>
                </a:schemeClr>
              </a:solidFill>
              <a:latin typeface="Times New Roman"/>
              <a:ea typeface="Times New Roman"/>
            </a:endParaRPr>
          </a:p>
          <a:p>
            <a:pPr indent="342900" algn="just">
              <a:spcAft>
                <a:spcPts val="0"/>
              </a:spcAft>
            </a:pPr>
            <a:r>
              <a:rPr lang="ru-RU" sz="1400" b="1" dirty="0">
                <a:solidFill>
                  <a:schemeClr val="tx2">
                    <a:lumMod val="10000"/>
                  </a:schemeClr>
                </a:solidFill>
                <a:latin typeface="Times New Roman"/>
                <a:ea typeface="Times New Roman"/>
              </a:rPr>
              <a:t> </a:t>
            </a:r>
            <a:r>
              <a:rPr lang="ru-RU" sz="1400" b="1" dirty="0" smtClean="0">
                <a:solidFill>
                  <a:schemeClr val="tx2">
                    <a:lumMod val="10000"/>
                  </a:schemeClr>
                </a:solidFill>
                <a:latin typeface="Times New Roman"/>
                <a:ea typeface="Times New Roman"/>
              </a:rPr>
              <a:t>нагнетательный </a:t>
            </a:r>
            <a:r>
              <a:rPr lang="ru-RU" sz="1400" b="1" dirty="0">
                <a:solidFill>
                  <a:schemeClr val="tx2">
                    <a:lumMod val="10000"/>
                  </a:schemeClr>
                </a:solidFill>
                <a:latin typeface="Times New Roman"/>
                <a:ea typeface="Times New Roman"/>
              </a:rPr>
              <a:t>всасывающий  комбинированный </a:t>
            </a:r>
          </a:p>
          <a:p>
            <a:pPr indent="342900" algn="just">
              <a:spcAft>
                <a:spcPts val="0"/>
              </a:spcAft>
            </a:pPr>
            <a:r>
              <a:rPr lang="ru-RU" sz="1400" b="1" dirty="0">
                <a:solidFill>
                  <a:schemeClr val="tx2">
                    <a:lumMod val="10000"/>
                  </a:schemeClr>
                </a:solidFill>
                <a:latin typeface="Times New Roman"/>
                <a:ea typeface="Times New Roman"/>
              </a:rPr>
              <a:t> </a:t>
            </a:r>
          </a:p>
          <a:p>
            <a:pPr indent="342900" algn="just">
              <a:spcAft>
                <a:spcPts val="0"/>
              </a:spcAft>
            </a:pPr>
            <a:r>
              <a:rPr lang="ru-RU" sz="1400" b="1" i="1" u="sng" dirty="0">
                <a:solidFill>
                  <a:schemeClr val="tx2">
                    <a:lumMod val="10000"/>
                  </a:schemeClr>
                </a:solidFill>
                <a:latin typeface="Times New Roman"/>
                <a:ea typeface="Times New Roman"/>
              </a:rPr>
              <a:t>Нагнетательный способ проветривания</a:t>
            </a:r>
            <a:r>
              <a:rPr lang="ru-RU" sz="1400" b="1" u="sng" dirty="0">
                <a:solidFill>
                  <a:schemeClr val="tx2">
                    <a:lumMod val="10000"/>
                  </a:schemeClr>
                </a:solidFill>
                <a:latin typeface="Times New Roman"/>
                <a:ea typeface="Times New Roman"/>
              </a:rPr>
              <a:t>   </a:t>
            </a:r>
            <a:r>
              <a:rPr lang="ru-RU" sz="1400" b="1" dirty="0">
                <a:solidFill>
                  <a:schemeClr val="tx2">
                    <a:lumMod val="10000"/>
                  </a:schemeClr>
                </a:solidFill>
                <a:latin typeface="Times New Roman"/>
                <a:ea typeface="Times New Roman"/>
              </a:rPr>
              <a:t>наиболее распространен.</a:t>
            </a:r>
          </a:p>
          <a:p>
            <a:pPr indent="342900" algn="ctr">
              <a:spcAft>
                <a:spcPts val="0"/>
              </a:spcAft>
            </a:pPr>
            <a:endParaRPr lang="en-US" sz="1400" b="1" dirty="0" smtClean="0">
              <a:solidFill>
                <a:srgbClr val="000000"/>
              </a:solidFill>
              <a:latin typeface="Times New Roman"/>
              <a:ea typeface="Times New Roman"/>
            </a:endParaRPr>
          </a:p>
          <a:p>
            <a:pPr indent="342900" algn="ctr">
              <a:spcAft>
                <a:spcPts val="0"/>
              </a:spcAft>
            </a:pPr>
            <a:endParaRPr lang="en-US" sz="1400" b="1" dirty="0">
              <a:solidFill>
                <a:srgbClr val="000000"/>
              </a:solidFill>
              <a:latin typeface="Times New Roman"/>
              <a:ea typeface="Times New Roman"/>
            </a:endParaRPr>
          </a:p>
          <a:p>
            <a:pPr indent="342900" algn="ctr">
              <a:spcAft>
                <a:spcPts val="0"/>
              </a:spcAft>
            </a:pPr>
            <a:endParaRPr lang="en-US" sz="1400" b="1" dirty="0" smtClean="0">
              <a:solidFill>
                <a:srgbClr val="000000"/>
              </a:solidFill>
              <a:latin typeface="Times New Roman"/>
              <a:ea typeface="Times New Roman"/>
            </a:endParaRPr>
          </a:p>
          <a:p>
            <a:pPr indent="342900" algn="ctr">
              <a:spcAft>
                <a:spcPts val="0"/>
              </a:spcAft>
            </a:pPr>
            <a:endParaRPr lang="en-US" sz="1400" b="1" dirty="0">
              <a:solidFill>
                <a:srgbClr val="000000"/>
              </a:solidFill>
              <a:latin typeface="Times New Roman"/>
              <a:ea typeface="Times New Roman"/>
            </a:endParaRPr>
          </a:p>
          <a:p>
            <a:pPr indent="342900" algn="ctr">
              <a:spcAft>
                <a:spcPts val="0"/>
              </a:spcAft>
            </a:pPr>
            <a:endParaRPr lang="en-US" sz="1400" b="1" dirty="0" smtClean="0">
              <a:solidFill>
                <a:srgbClr val="000000"/>
              </a:solidFill>
              <a:latin typeface="Times New Roman"/>
              <a:ea typeface="Times New Roman"/>
            </a:endParaRPr>
          </a:p>
          <a:p>
            <a:pPr indent="342900" algn="ctr">
              <a:spcAft>
                <a:spcPts val="0"/>
              </a:spcAft>
            </a:pPr>
            <a:endParaRPr lang="en-US" sz="1400" b="1" dirty="0">
              <a:solidFill>
                <a:srgbClr val="000000"/>
              </a:solidFill>
              <a:latin typeface="Times New Roman"/>
              <a:ea typeface="Times New Roman"/>
            </a:endParaRPr>
          </a:p>
          <a:p>
            <a:pPr indent="342900" algn="ctr">
              <a:spcAft>
                <a:spcPts val="0"/>
              </a:spcAft>
            </a:pPr>
            <a:endParaRPr lang="en-US" sz="1400" b="1" dirty="0" smtClean="0">
              <a:solidFill>
                <a:srgbClr val="000000"/>
              </a:solidFill>
              <a:latin typeface="Times New Roman"/>
              <a:ea typeface="Times New Roman"/>
            </a:endParaRPr>
          </a:p>
          <a:p>
            <a:pPr indent="342900" algn="ctr">
              <a:spcAft>
                <a:spcPts val="0"/>
              </a:spcAft>
            </a:pPr>
            <a:r>
              <a:rPr lang="ru-RU" sz="1400" b="1" dirty="0" smtClean="0">
                <a:solidFill>
                  <a:srgbClr val="000000"/>
                </a:solidFill>
                <a:latin typeface="Times New Roman"/>
                <a:ea typeface="Times New Roman"/>
              </a:rPr>
              <a:t>Рисунок </a:t>
            </a:r>
            <a:r>
              <a:rPr lang="ru-RU" sz="1400" b="1" dirty="0">
                <a:solidFill>
                  <a:srgbClr val="000000"/>
                </a:solidFill>
                <a:latin typeface="Times New Roman"/>
                <a:ea typeface="Times New Roman"/>
              </a:rPr>
              <a:t>1  - Нагнетательный способ проветривания с применением вентилятора местного </a:t>
            </a:r>
            <a:r>
              <a:rPr lang="ru-RU" sz="1400" b="1" dirty="0" smtClean="0">
                <a:solidFill>
                  <a:srgbClr val="000000"/>
                </a:solidFill>
                <a:latin typeface="Times New Roman"/>
                <a:ea typeface="Times New Roman"/>
              </a:rPr>
              <a:t>проветривания</a:t>
            </a:r>
            <a:r>
              <a:rPr lang="ru-RU" sz="1400" b="1" dirty="0">
                <a:solidFill>
                  <a:srgbClr val="000000"/>
                </a:solidFill>
                <a:latin typeface="Times New Roman"/>
                <a:ea typeface="Times New Roman"/>
              </a:rPr>
              <a:t> </a:t>
            </a:r>
            <a:endParaRPr lang="ru-RU" sz="1200" b="1" dirty="0">
              <a:latin typeface="Times New Roman"/>
              <a:ea typeface="Times New Roman"/>
            </a:endParaRPr>
          </a:p>
          <a:p>
            <a:pPr indent="342900" algn="just">
              <a:spcAft>
                <a:spcPts val="0"/>
              </a:spcAft>
            </a:pPr>
            <a:r>
              <a:rPr lang="ru-RU" sz="1400" b="1" dirty="0">
                <a:latin typeface="Times New Roman"/>
                <a:ea typeface="Times New Roman"/>
              </a:rPr>
              <a:t>Нагнетательный способ проветривания заключается в интенсивном перемешивании воздуха в </a:t>
            </a:r>
            <a:r>
              <a:rPr lang="ru-RU" sz="1400" b="1" dirty="0" err="1">
                <a:latin typeface="Times New Roman"/>
                <a:ea typeface="Times New Roman"/>
              </a:rPr>
              <a:t>призабойном</a:t>
            </a:r>
            <a:r>
              <a:rPr lang="ru-RU" sz="1400" b="1" dirty="0">
                <a:latin typeface="Times New Roman"/>
                <a:ea typeface="Times New Roman"/>
              </a:rPr>
              <a:t> пространстве и разбавлении его свежим воздухом, поступающим из конца воздухопровода. Исходящая из забоя струя движется по выработке к устью, захватывая по пути все вредные газообразные примеси.</a:t>
            </a:r>
            <a:endParaRPr lang="ru-RU" sz="1200" b="1" dirty="0">
              <a:latin typeface="Times New Roman"/>
              <a:ea typeface="Times New Roman"/>
            </a:endParaRPr>
          </a:p>
          <a:p>
            <a:r>
              <a:rPr lang="ru-RU" sz="1200" b="1" dirty="0">
                <a:latin typeface="Times New Roman" pitchFamily="18" charset="0"/>
                <a:cs typeface="Times New Roman" pitchFamily="18" charset="0"/>
              </a:rPr>
              <a:t>Достоинством способа является возможность применения гибких трубопроводов, удобных в эксплуатации.</a:t>
            </a:r>
          </a:p>
          <a:p>
            <a:endParaRPr lang="ru-RU" sz="1400" dirty="0">
              <a:solidFill>
                <a:schemeClr val="tx2">
                  <a:lumMod val="10000"/>
                </a:schemeClr>
              </a:solidFill>
            </a:endParaRPr>
          </a:p>
        </p:txBody>
      </p:sp>
      <p:cxnSp>
        <p:nvCxnSpPr>
          <p:cNvPr id="8" name="Прямая соединительная линия 7"/>
          <p:cNvCxnSpPr/>
          <p:nvPr/>
        </p:nvCxnSpPr>
        <p:spPr>
          <a:xfrm>
            <a:off x="4211960" y="1340768"/>
            <a:ext cx="720080" cy="4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flipV="1">
            <a:off x="1619672" y="1340768"/>
            <a:ext cx="1033264" cy="4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flipV="1">
            <a:off x="3169920" y="1340768"/>
            <a:ext cx="0" cy="488032"/>
          </a:xfrm>
          <a:prstGeom prst="line">
            <a:avLst/>
          </a:prstGeom>
        </p:spPr>
        <p:style>
          <a:lnRef idx="1">
            <a:schemeClr val="accent1"/>
          </a:lnRef>
          <a:fillRef idx="0">
            <a:schemeClr val="accent1"/>
          </a:fillRef>
          <a:effectRef idx="0">
            <a:schemeClr val="accent1"/>
          </a:effectRef>
          <a:fontRef idx="minor">
            <a:schemeClr val="tx1"/>
          </a:fontRef>
        </p:style>
      </p:cxnSp>
      <p:pic>
        <p:nvPicPr>
          <p:cNvPr id="22" name="Рисунок 21"/>
          <p:cNvPicPr/>
          <p:nvPr/>
        </p:nvPicPr>
        <p:blipFill>
          <a:blip r:embed="rId2">
            <a:lum bright="-18000" contrast="36000"/>
            <a:extLst>
              <a:ext uri="{28A0092B-C50C-407E-A947-70E740481C1C}">
                <a14:useLocalDpi xmlns:a14="http://schemas.microsoft.com/office/drawing/2010/main" val="0"/>
              </a:ext>
            </a:extLst>
          </a:blip>
          <a:srcRect/>
          <a:stretch>
            <a:fillRect/>
          </a:stretch>
        </p:blipFill>
        <p:spPr bwMode="auto">
          <a:xfrm>
            <a:off x="2948935" y="2708920"/>
            <a:ext cx="2415153" cy="1656184"/>
          </a:xfrm>
          <a:prstGeom prst="rect">
            <a:avLst/>
          </a:prstGeom>
          <a:noFill/>
          <a:ln>
            <a:noFill/>
          </a:ln>
        </p:spPr>
      </p:pic>
    </p:spTree>
    <p:extLst>
      <p:ext uri="{BB962C8B-B14F-4D97-AF65-F5344CB8AC3E}">
        <p14:creationId xmlns:p14="http://schemas.microsoft.com/office/powerpoint/2010/main" val="7343201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6194160"/>
          </a:xfrm>
          <a:solidFill>
            <a:schemeClr val="tx1">
              <a:lumMod val="85000"/>
            </a:schemeClr>
          </a:solidFill>
          <a:ln>
            <a:solidFill>
              <a:schemeClr val="tx1">
                <a:lumMod val="65000"/>
              </a:schemeClr>
            </a:solidFill>
          </a:ln>
        </p:spPr>
        <p:txBody>
          <a:bodyPr>
            <a:normAutofit/>
          </a:bodyPr>
          <a:lstStyle/>
          <a:p>
            <a:pPr algn="just"/>
            <a:r>
              <a:rPr lang="ru-RU" sz="1500" b="1" dirty="0" smtClean="0">
                <a:solidFill>
                  <a:schemeClr val="bg1"/>
                </a:solidFill>
                <a:latin typeface="Times New Roman" pitchFamily="18" charset="0"/>
                <a:cs typeface="Times New Roman" pitchFamily="18" charset="0"/>
              </a:rPr>
              <a:t>     Недостаток </a:t>
            </a:r>
            <a:r>
              <a:rPr lang="ru-RU" sz="1500" b="1" dirty="0">
                <a:solidFill>
                  <a:schemeClr val="bg1"/>
                </a:solidFill>
                <a:latin typeface="Times New Roman" pitchFamily="18" charset="0"/>
                <a:cs typeface="Times New Roman" pitchFamily="18" charset="0"/>
              </a:rPr>
              <a:t>- загазованность всей выработки и необходимость постепенного разбавления этих газов до санитарных норм. При подсчете количества воздуха для выработок большой протяженности следует определять критическую длину, на протяжении которой двигающаяся волна после взрывных работ разбавляется до  предельно  допустимого   содержания   ядовитых   газов.</a:t>
            </a:r>
          </a:p>
          <a:p>
            <a:pPr algn="just"/>
            <a:r>
              <a:rPr lang="ru-RU" sz="1500" b="1" dirty="0" smtClean="0">
                <a:solidFill>
                  <a:schemeClr val="bg1"/>
                </a:solidFill>
                <a:latin typeface="Times New Roman" pitchFamily="18" charset="0"/>
                <a:cs typeface="Times New Roman" pitchFamily="18" charset="0"/>
              </a:rPr>
              <a:t>     По </a:t>
            </a:r>
            <a:r>
              <a:rPr lang="ru-RU" sz="1500" b="1" dirty="0">
                <a:solidFill>
                  <a:schemeClr val="bg1"/>
                </a:solidFill>
                <a:latin typeface="Times New Roman" pitchFamily="18" charset="0"/>
                <a:cs typeface="Times New Roman" pitchFamily="18" charset="0"/>
              </a:rPr>
              <a:t>правилам безопасности на газовых угольных шахтах конец трубопровода должен располагаться на расстоянии от забоя ≤ 8 м, а в негазовых и рудных шахтах - на расстоянии ≤ 12 и ≤ 10 м соответственно. Правила безопасности требуют, чтобы скорость движения воздуха в выработках была ≥ 0,25 м/с. При ведении взрывных работ содержание ядовитых газов в выработке в пересчете на условную окись углерода не должно превышать 0,008 % по объему.</a:t>
            </a:r>
          </a:p>
          <a:p>
            <a:endParaRPr lang="ru-RU" sz="1400" b="1" dirty="0" smtClean="0">
              <a:solidFill>
                <a:schemeClr val="bg1"/>
              </a:solidFill>
              <a:latin typeface="Times New Roman" pitchFamily="18" charset="0"/>
              <a:cs typeface="Times New Roman" pitchFamily="18" charset="0"/>
            </a:endParaRPr>
          </a:p>
          <a:p>
            <a:r>
              <a:rPr lang="ru-RU" sz="1400" b="1" i="1" u="sng" dirty="0" smtClean="0">
                <a:solidFill>
                  <a:schemeClr val="bg1"/>
                </a:solidFill>
                <a:latin typeface="Times New Roman" pitchFamily="18" charset="0"/>
                <a:cs typeface="Times New Roman" pitchFamily="18" charset="0"/>
              </a:rPr>
              <a:t>     Всасывающий </a:t>
            </a:r>
            <a:r>
              <a:rPr lang="ru-RU" sz="1400" b="1" i="1" u="sng" dirty="0">
                <a:solidFill>
                  <a:schemeClr val="bg1"/>
                </a:solidFill>
                <a:latin typeface="Times New Roman" pitchFamily="18" charset="0"/>
                <a:cs typeface="Times New Roman" pitchFamily="18" charset="0"/>
              </a:rPr>
              <a:t>способ проветривания </a:t>
            </a:r>
            <a:r>
              <a:rPr lang="ru-RU" sz="1400" b="1" dirty="0">
                <a:solidFill>
                  <a:schemeClr val="bg1"/>
                </a:solidFill>
                <a:latin typeface="Times New Roman" pitchFamily="18" charset="0"/>
                <a:cs typeface="Times New Roman" pitchFamily="18" charset="0"/>
              </a:rPr>
              <a:t>(рисунок 2) применяется на угольных и руд­ных шахтах, не опасных по газу.</a:t>
            </a:r>
          </a:p>
          <a:p>
            <a:pPr indent="342900" algn="ctr">
              <a:spcAft>
                <a:spcPts val="0"/>
              </a:spcAft>
            </a:pPr>
            <a:endParaRPr lang="ru-RU" sz="1400" dirty="0" smtClean="0">
              <a:solidFill>
                <a:srgbClr val="000000"/>
              </a:solidFill>
              <a:latin typeface="Times New Roman"/>
              <a:ea typeface="Times New Roman"/>
            </a:endParaRPr>
          </a:p>
          <a:p>
            <a:pPr indent="342900" algn="ctr">
              <a:spcAft>
                <a:spcPts val="0"/>
              </a:spcAft>
            </a:pPr>
            <a:endParaRPr lang="ru-RU" sz="1400" dirty="0">
              <a:solidFill>
                <a:srgbClr val="000000"/>
              </a:solidFill>
              <a:latin typeface="Times New Roman"/>
              <a:ea typeface="Times New Roman"/>
            </a:endParaRPr>
          </a:p>
          <a:p>
            <a:pPr indent="342900" algn="ctr">
              <a:spcAft>
                <a:spcPts val="0"/>
              </a:spcAft>
            </a:pPr>
            <a:endParaRPr lang="ru-RU" sz="1400" dirty="0" smtClean="0">
              <a:solidFill>
                <a:srgbClr val="000000"/>
              </a:solidFill>
              <a:latin typeface="Times New Roman"/>
              <a:ea typeface="Times New Roman"/>
            </a:endParaRPr>
          </a:p>
          <a:p>
            <a:pPr indent="342900" algn="ctr">
              <a:spcAft>
                <a:spcPts val="0"/>
              </a:spcAft>
            </a:pPr>
            <a:endParaRPr lang="ru-RU" sz="1400" dirty="0">
              <a:solidFill>
                <a:srgbClr val="000000"/>
              </a:solidFill>
              <a:latin typeface="Times New Roman"/>
              <a:ea typeface="Times New Roman"/>
            </a:endParaRPr>
          </a:p>
          <a:p>
            <a:pPr indent="342900" algn="ctr">
              <a:spcAft>
                <a:spcPts val="0"/>
              </a:spcAft>
            </a:pPr>
            <a:endParaRPr lang="ru-RU" sz="1400" dirty="0" smtClean="0">
              <a:solidFill>
                <a:srgbClr val="000000"/>
              </a:solidFill>
              <a:latin typeface="Times New Roman"/>
              <a:ea typeface="Times New Roman"/>
            </a:endParaRPr>
          </a:p>
          <a:p>
            <a:pPr indent="342900" algn="ctr">
              <a:spcAft>
                <a:spcPts val="0"/>
              </a:spcAft>
            </a:pPr>
            <a:endParaRPr lang="ru-RU" sz="1400" dirty="0">
              <a:solidFill>
                <a:srgbClr val="000000"/>
              </a:solidFill>
              <a:latin typeface="Times New Roman"/>
              <a:ea typeface="Times New Roman"/>
            </a:endParaRPr>
          </a:p>
          <a:p>
            <a:pPr indent="342900" algn="ctr">
              <a:spcAft>
                <a:spcPts val="0"/>
              </a:spcAft>
            </a:pPr>
            <a:r>
              <a:rPr lang="ru-RU" sz="1400" dirty="0" smtClean="0">
                <a:solidFill>
                  <a:srgbClr val="000000"/>
                </a:solidFill>
                <a:latin typeface="Times New Roman"/>
                <a:ea typeface="Times New Roman"/>
              </a:rPr>
              <a:t>Рисунок </a:t>
            </a:r>
            <a:r>
              <a:rPr lang="ru-RU" sz="1400" dirty="0">
                <a:solidFill>
                  <a:srgbClr val="000000"/>
                </a:solidFill>
                <a:latin typeface="Times New Roman"/>
                <a:ea typeface="Times New Roman"/>
              </a:rPr>
              <a:t>2 - Всасывающий способ проветривания с применением вентилятора местного проветривания</a:t>
            </a:r>
            <a:endParaRPr lang="ru-RU" sz="1400" dirty="0">
              <a:latin typeface="Times New Roman"/>
              <a:ea typeface="Times New Roman"/>
            </a:endParaRPr>
          </a:p>
          <a:p>
            <a:endParaRPr lang="ru-RU" dirty="0"/>
          </a:p>
        </p:txBody>
      </p:sp>
      <p:pic>
        <p:nvPicPr>
          <p:cNvPr id="4" name="Рисунок 3"/>
          <p:cNvPicPr/>
          <p:nvPr/>
        </p:nvPicPr>
        <p:blipFill>
          <a:blip r:embed="rId2" cstate="print">
            <a:lum contrast="24000"/>
            <a:extLst>
              <a:ext uri="{28A0092B-C50C-407E-A947-70E740481C1C}">
                <a14:useLocalDpi xmlns:a14="http://schemas.microsoft.com/office/drawing/2010/main" val="0"/>
              </a:ext>
            </a:extLst>
          </a:blip>
          <a:srcRect/>
          <a:stretch>
            <a:fillRect/>
          </a:stretch>
        </p:blipFill>
        <p:spPr bwMode="auto">
          <a:xfrm>
            <a:off x="2915816" y="3645024"/>
            <a:ext cx="2664296" cy="1440160"/>
          </a:xfrm>
          <a:prstGeom prst="rect">
            <a:avLst/>
          </a:prstGeom>
          <a:noFill/>
          <a:ln>
            <a:noFill/>
          </a:ln>
        </p:spPr>
      </p:pic>
    </p:spTree>
    <p:extLst>
      <p:ext uri="{BB962C8B-B14F-4D97-AF65-F5344CB8AC3E}">
        <p14:creationId xmlns:p14="http://schemas.microsoft.com/office/powerpoint/2010/main" val="35407196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6050144"/>
          </a:xfrm>
          <a:solidFill>
            <a:schemeClr val="tx1">
              <a:lumMod val="85000"/>
            </a:schemeClr>
          </a:solidFill>
        </p:spPr>
        <p:txBody>
          <a:bodyPr>
            <a:normAutofit lnSpcReduction="10000"/>
          </a:bodyPr>
          <a:lstStyle/>
          <a:p>
            <a:pPr indent="342900" algn="just">
              <a:spcAft>
                <a:spcPts val="0"/>
              </a:spcAft>
            </a:pPr>
            <a:r>
              <a:rPr lang="ru-RU" sz="1400" b="1" dirty="0">
                <a:solidFill>
                  <a:schemeClr val="bg1"/>
                </a:solidFill>
                <a:latin typeface="Times New Roman" pitchFamily="18" charset="0"/>
                <a:ea typeface="Times New Roman"/>
                <a:cs typeface="Times New Roman" pitchFamily="18" charset="0"/>
              </a:rPr>
              <a:t>Всасывающий способ заключается в том, что из </a:t>
            </a:r>
            <a:r>
              <a:rPr lang="ru-RU" sz="1400" b="1" dirty="0" err="1">
                <a:solidFill>
                  <a:schemeClr val="bg1"/>
                </a:solidFill>
                <a:latin typeface="Times New Roman" pitchFamily="18" charset="0"/>
                <a:ea typeface="Times New Roman"/>
                <a:cs typeface="Times New Roman" pitchFamily="18" charset="0"/>
              </a:rPr>
              <a:t>призабойного</a:t>
            </a:r>
            <a:r>
              <a:rPr lang="ru-RU" sz="1400" b="1" dirty="0">
                <a:solidFill>
                  <a:schemeClr val="bg1"/>
                </a:solidFill>
                <a:latin typeface="Times New Roman" pitchFamily="18" charset="0"/>
                <a:ea typeface="Times New Roman"/>
                <a:cs typeface="Times New Roman" pitchFamily="18" charset="0"/>
              </a:rPr>
              <a:t> пространства воздух, содержащий продукты взрыва, удаляется по вентиляцион­ным трубам, а по выработке от устья к забою движется свежая струя. В первые минуты проветривание происходит интенсивно вследствие засасывания в трубы воздуха с очень высокой концентрацией ядовитых газов. Затем интенсивность проветривания снижается из-за засасывания в трубы относительно чистого воз­духа, а в </a:t>
            </a:r>
            <a:r>
              <a:rPr lang="ru-RU" sz="1400" b="1" dirty="0" err="1">
                <a:solidFill>
                  <a:schemeClr val="bg1"/>
                </a:solidFill>
                <a:latin typeface="Times New Roman" pitchFamily="18" charset="0"/>
                <a:ea typeface="Times New Roman"/>
                <a:cs typeface="Times New Roman" pitchFamily="18" charset="0"/>
              </a:rPr>
              <a:t>призабойной</a:t>
            </a:r>
            <a:r>
              <a:rPr lang="ru-RU" sz="1400" b="1" dirty="0">
                <a:solidFill>
                  <a:schemeClr val="bg1"/>
                </a:solidFill>
                <a:latin typeface="Times New Roman" pitchFamily="18" charset="0"/>
                <a:ea typeface="Times New Roman"/>
                <a:cs typeface="Times New Roman" pitchFamily="18" charset="0"/>
              </a:rPr>
              <a:t> части образуются зоны застоя. Основной недостаток спо­соба заключается в невозможности применения гибких трубопроводов.</a:t>
            </a:r>
          </a:p>
          <a:p>
            <a:pPr indent="342900" algn="just">
              <a:spcAft>
                <a:spcPts val="0"/>
              </a:spcAft>
            </a:pPr>
            <a:r>
              <a:rPr lang="ru-RU" sz="1400" b="1" dirty="0">
                <a:solidFill>
                  <a:schemeClr val="bg1"/>
                </a:solidFill>
                <a:latin typeface="Times New Roman" pitchFamily="18" charset="0"/>
                <a:ea typeface="Times New Roman"/>
                <a:cs typeface="Times New Roman" pitchFamily="18" charset="0"/>
              </a:rPr>
              <a:t>Этот недостаток устраняется, если вентилятор устанавливать не в выработке со свежей струей, а непосредственно в тупиковой выработке вблизи забоя. В этом случае воздуховод состоит из отрезка жесткого трубопровода, </a:t>
            </a:r>
            <a:r>
              <a:rPr lang="ru-RU" sz="1400" b="1" i="1" baseline="-25000" dirty="0">
                <a:solidFill>
                  <a:schemeClr val="bg1"/>
                </a:solidFill>
                <a:latin typeface="Times New Roman" pitchFamily="18" charset="0"/>
                <a:ea typeface="Times New Roman"/>
                <a:cs typeface="Times New Roman" pitchFamily="18" charset="0"/>
              </a:rPr>
              <a:t> </a:t>
            </a:r>
            <a:r>
              <a:rPr lang="ru-RU" sz="1400" b="1" dirty="0">
                <a:solidFill>
                  <a:schemeClr val="bg1"/>
                </a:solidFill>
                <a:latin typeface="Times New Roman" pitchFamily="18" charset="0"/>
                <a:ea typeface="Times New Roman"/>
                <a:cs typeface="Times New Roman" pitchFamily="18" charset="0"/>
              </a:rPr>
              <a:t>наращиваемого по мере проведения выработки и гибкого трубопровода. При такой установке вентилятора сочетаются преимущества всасывающего проветри­вания с возможностью применения гибкого трубопровода.</a:t>
            </a:r>
          </a:p>
          <a:p>
            <a:endParaRPr lang="ru-RU" sz="1400" b="1" i="1" u="sng" dirty="0" smtClean="0">
              <a:solidFill>
                <a:schemeClr val="bg1"/>
              </a:solidFill>
              <a:latin typeface="Times New Roman" pitchFamily="18" charset="0"/>
              <a:cs typeface="Times New Roman" pitchFamily="18" charset="0"/>
            </a:endParaRPr>
          </a:p>
          <a:p>
            <a:r>
              <a:rPr lang="ru-RU" sz="1400" b="1" i="1" u="sng" dirty="0">
                <a:solidFill>
                  <a:schemeClr val="bg1"/>
                </a:solidFill>
                <a:latin typeface="Times New Roman" pitchFamily="18" charset="0"/>
                <a:cs typeface="Times New Roman" pitchFamily="18" charset="0"/>
              </a:rPr>
              <a:t> </a:t>
            </a:r>
            <a:r>
              <a:rPr lang="ru-RU" sz="1400" b="1" i="1" u="sng" dirty="0" smtClean="0">
                <a:solidFill>
                  <a:schemeClr val="bg1"/>
                </a:solidFill>
                <a:latin typeface="Times New Roman" pitchFamily="18" charset="0"/>
                <a:cs typeface="Times New Roman" pitchFamily="18" charset="0"/>
              </a:rPr>
              <a:t>       Комбинированный </a:t>
            </a:r>
            <a:r>
              <a:rPr lang="ru-RU" sz="1400" b="1" i="1" u="sng" dirty="0">
                <a:solidFill>
                  <a:schemeClr val="bg1"/>
                </a:solidFill>
                <a:latin typeface="Times New Roman" pitchFamily="18" charset="0"/>
                <a:cs typeface="Times New Roman" pitchFamily="18" charset="0"/>
              </a:rPr>
              <a:t>способ проветри­вания</a:t>
            </a:r>
            <a:r>
              <a:rPr lang="ru-RU" sz="1400" b="1" u="sng" dirty="0">
                <a:solidFill>
                  <a:schemeClr val="bg1"/>
                </a:solidFill>
                <a:latin typeface="Times New Roman" pitchFamily="18" charset="0"/>
                <a:cs typeface="Times New Roman" pitchFamily="18" charset="0"/>
              </a:rPr>
              <a:t> </a:t>
            </a:r>
            <a:r>
              <a:rPr lang="ru-RU" sz="1400" b="1" dirty="0">
                <a:solidFill>
                  <a:schemeClr val="bg1"/>
                </a:solidFill>
                <a:latin typeface="Times New Roman" pitchFamily="18" charset="0"/>
                <a:cs typeface="Times New Roman" pitchFamily="18" charset="0"/>
              </a:rPr>
              <a:t>применяется при проходке тупико­вых выработок с большой протяженностью (рисунок </a:t>
            </a:r>
            <a:r>
              <a:rPr lang="ru-RU" sz="1400" b="1" dirty="0" smtClean="0">
                <a:solidFill>
                  <a:schemeClr val="bg1"/>
                </a:solidFill>
                <a:latin typeface="Times New Roman" pitchFamily="18" charset="0"/>
                <a:cs typeface="Times New Roman" pitchFamily="18" charset="0"/>
              </a:rPr>
              <a:t>3).</a:t>
            </a:r>
            <a:endParaRPr lang="ru-RU" sz="1400" b="1" dirty="0">
              <a:solidFill>
                <a:schemeClr val="bg1"/>
              </a:solidFill>
              <a:latin typeface="Times New Roman" pitchFamily="18" charset="0"/>
              <a:cs typeface="Times New Roman" pitchFamily="18" charset="0"/>
            </a:endParaRPr>
          </a:p>
          <a:p>
            <a:endParaRPr lang="ru-RU" sz="1400" b="1" dirty="0" smtClean="0">
              <a:solidFill>
                <a:schemeClr val="bg1"/>
              </a:solidFill>
              <a:latin typeface="Times New Roman" pitchFamily="18" charset="0"/>
              <a:cs typeface="Times New Roman" pitchFamily="18" charset="0"/>
            </a:endParaRPr>
          </a:p>
          <a:p>
            <a:endParaRPr lang="ru-RU" sz="1400" b="1" dirty="0">
              <a:solidFill>
                <a:schemeClr val="bg1"/>
              </a:solidFill>
              <a:latin typeface="Times New Roman" pitchFamily="18" charset="0"/>
              <a:cs typeface="Times New Roman" pitchFamily="18" charset="0"/>
            </a:endParaRPr>
          </a:p>
          <a:p>
            <a:endParaRPr lang="ru-RU" sz="1400" b="1" dirty="0" smtClean="0">
              <a:solidFill>
                <a:schemeClr val="bg1"/>
              </a:solidFill>
              <a:latin typeface="Times New Roman" pitchFamily="18" charset="0"/>
              <a:cs typeface="Times New Roman" pitchFamily="18" charset="0"/>
            </a:endParaRPr>
          </a:p>
          <a:p>
            <a:endParaRPr lang="ru-RU" sz="1400" b="1" dirty="0">
              <a:solidFill>
                <a:schemeClr val="bg1"/>
              </a:solidFill>
              <a:latin typeface="Times New Roman" pitchFamily="18" charset="0"/>
              <a:cs typeface="Times New Roman" pitchFamily="18" charset="0"/>
            </a:endParaRPr>
          </a:p>
          <a:p>
            <a:endParaRPr lang="ru-RU" sz="1400" b="1" dirty="0" smtClean="0">
              <a:solidFill>
                <a:schemeClr val="bg1"/>
              </a:solidFill>
              <a:latin typeface="Times New Roman" pitchFamily="18" charset="0"/>
              <a:cs typeface="Times New Roman" pitchFamily="18" charset="0"/>
            </a:endParaRPr>
          </a:p>
          <a:p>
            <a:endParaRPr lang="ru-RU" sz="1400" b="1" dirty="0">
              <a:solidFill>
                <a:schemeClr val="bg1"/>
              </a:solidFill>
              <a:latin typeface="Times New Roman" pitchFamily="18" charset="0"/>
              <a:cs typeface="Times New Roman" pitchFamily="18" charset="0"/>
            </a:endParaRPr>
          </a:p>
          <a:p>
            <a:endParaRPr lang="ru-RU" sz="1400" b="1" dirty="0" smtClean="0">
              <a:solidFill>
                <a:schemeClr val="bg1"/>
              </a:solidFill>
              <a:latin typeface="Times New Roman" pitchFamily="18" charset="0"/>
              <a:cs typeface="Times New Roman" pitchFamily="18" charset="0"/>
            </a:endParaRPr>
          </a:p>
          <a:p>
            <a:r>
              <a:rPr lang="ru-RU" sz="1400" b="1" dirty="0" smtClean="0">
                <a:solidFill>
                  <a:schemeClr val="bg1"/>
                </a:solidFill>
                <a:latin typeface="Times New Roman" pitchFamily="18" charset="0"/>
                <a:cs typeface="Times New Roman" pitchFamily="18" charset="0"/>
              </a:rPr>
              <a:t>Рисунок </a:t>
            </a:r>
            <a:r>
              <a:rPr lang="ru-RU" sz="1400" b="1" dirty="0">
                <a:solidFill>
                  <a:schemeClr val="bg1"/>
                </a:solidFill>
                <a:latin typeface="Times New Roman" pitchFamily="18" charset="0"/>
                <a:cs typeface="Times New Roman" pitchFamily="18" charset="0"/>
              </a:rPr>
              <a:t>3 - Нагнетательно-всасывающий способ проветри­вания с использованием вентиляторов местного проветривания</a:t>
            </a:r>
          </a:p>
          <a:p>
            <a:r>
              <a:rPr lang="ru-RU" dirty="0"/>
              <a:t> </a:t>
            </a:r>
          </a:p>
          <a:p>
            <a:endParaRPr lang="ru-RU" dirty="0"/>
          </a:p>
        </p:txBody>
      </p:sp>
      <p:pic>
        <p:nvPicPr>
          <p:cNvPr id="4" name="Рисунок 3"/>
          <p:cNvPicPr/>
          <p:nvPr/>
        </p:nvPicPr>
        <p:blipFill>
          <a:blip r:embed="rId2" cstate="print">
            <a:lum bright="6000" contrast="18000"/>
            <a:extLst>
              <a:ext uri="{28A0092B-C50C-407E-A947-70E740481C1C}">
                <a14:useLocalDpi xmlns:a14="http://schemas.microsoft.com/office/drawing/2010/main" val="0"/>
              </a:ext>
            </a:extLst>
          </a:blip>
          <a:srcRect/>
          <a:stretch>
            <a:fillRect/>
          </a:stretch>
        </p:blipFill>
        <p:spPr bwMode="auto">
          <a:xfrm>
            <a:off x="3639820" y="3645025"/>
            <a:ext cx="2300332" cy="1368152"/>
          </a:xfrm>
          <a:prstGeom prst="rect">
            <a:avLst/>
          </a:prstGeom>
          <a:noFill/>
          <a:ln>
            <a:noFill/>
          </a:ln>
        </p:spPr>
      </p:pic>
    </p:spTree>
    <p:extLst>
      <p:ext uri="{BB962C8B-B14F-4D97-AF65-F5344CB8AC3E}">
        <p14:creationId xmlns:p14="http://schemas.microsoft.com/office/powerpoint/2010/main" val="37177487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906128"/>
          </a:xfrm>
          <a:solidFill>
            <a:schemeClr val="tx1">
              <a:lumMod val="85000"/>
            </a:schemeClr>
          </a:solidFill>
        </p:spPr>
        <p:txBody>
          <a:bodyPr>
            <a:normAutofit/>
          </a:bodyPr>
          <a:lstStyle/>
          <a:p>
            <a:pPr indent="342900" algn="just">
              <a:spcAft>
                <a:spcPts val="0"/>
              </a:spcAft>
            </a:pPr>
            <a:endParaRPr lang="ru-RU" sz="1400" b="1" dirty="0" smtClean="0">
              <a:solidFill>
                <a:srgbClr val="000000"/>
              </a:solidFill>
              <a:latin typeface="Times New Roman"/>
              <a:ea typeface="Times New Roman"/>
            </a:endParaRPr>
          </a:p>
          <a:p>
            <a:pPr indent="342900" algn="just">
              <a:spcAft>
                <a:spcPts val="0"/>
              </a:spcAft>
            </a:pPr>
            <a:endParaRPr lang="ru-RU" sz="1400" b="1" dirty="0">
              <a:solidFill>
                <a:srgbClr val="000000"/>
              </a:solidFill>
              <a:latin typeface="Times New Roman"/>
              <a:ea typeface="Times New Roman"/>
            </a:endParaRPr>
          </a:p>
          <a:p>
            <a:pPr indent="342900" algn="just">
              <a:spcAft>
                <a:spcPts val="0"/>
              </a:spcAft>
            </a:pPr>
            <a:endParaRPr lang="ru-RU" sz="1400" b="1" dirty="0" smtClean="0">
              <a:solidFill>
                <a:srgbClr val="000000"/>
              </a:solidFill>
              <a:latin typeface="Times New Roman"/>
              <a:ea typeface="Times New Roman"/>
            </a:endParaRPr>
          </a:p>
          <a:p>
            <a:pPr indent="342900" algn="just">
              <a:spcAft>
                <a:spcPts val="0"/>
              </a:spcAft>
            </a:pPr>
            <a:endParaRPr lang="ru-RU" sz="1400" b="1" dirty="0">
              <a:solidFill>
                <a:srgbClr val="000000"/>
              </a:solidFill>
              <a:latin typeface="Times New Roman"/>
              <a:ea typeface="Times New Roman"/>
            </a:endParaRPr>
          </a:p>
          <a:p>
            <a:pPr indent="342900" algn="just">
              <a:spcAft>
                <a:spcPts val="0"/>
              </a:spcAft>
            </a:pPr>
            <a:r>
              <a:rPr lang="ru-RU" sz="1400" b="1" dirty="0" smtClean="0">
                <a:solidFill>
                  <a:srgbClr val="000000"/>
                </a:solidFill>
                <a:latin typeface="Times New Roman"/>
                <a:ea typeface="Times New Roman"/>
              </a:rPr>
              <a:t>Комбинированное </a:t>
            </a:r>
            <a:r>
              <a:rPr lang="ru-RU" sz="1400" b="1" dirty="0">
                <a:solidFill>
                  <a:srgbClr val="000000"/>
                </a:solidFill>
                <a:latin typeface="Times New Roman"/>
                <a:ea typeface="Times New Roman"/>
              </a:rPr>
              <a:t>проветривание сочетает в себе элементы вса­сывающего и нагнетательного способов, что в значительной степени повышает его эффективность.</a:t>
            </a:r>
            <a:endParaRPr lang="ru-RU" sz="1400" b="1" dirty="0">
              <a:latin typeface="Times New Roman"/>
              <a:ea typeface="Times New Roman"/>
            </a:endParaRPr>
          </a:p>
          <a:p>
            <a:pPr indent="342900" algn="just">
              <a:spcAft>
                <a:spcPts val="0"/>
              </a:spcAft>
            </a:pPr>
            <a:r>
              <a:rPr lang="ru-RU" sz="1400" b="1" dirty="0">
                <a:solidFill>
                  <a:srgbClr val="000000"/>
                </a:solidFill>
                <a:latin typeface="Times New Roman"/>
                <a:ea typeface="Times New Roman"/>
              </a:rPr>
              <a:t>Комбинированное проветривание также может осуществляться одним вентилятором, работающим сразу после взрыва на всасывание, а затем через некоторое время переключенным на нагнетание. В этом случае на расстоянии до 50 м от забоя устанавливается перемычка.</a:t>
            </a:r>
            <a:endParaRPr lang="ru-RU" sz="1400" b="1" dirty="0">
              <a:latin typeface="Times New Roman"/>
              <a:ea typeface="Times New Roman"/>
            </a:endParaRPr>
          </a:p>
          <a:p>
            <a:pPr indent="342900" algn="just">
              <a:spcAft>
                <a:spcPts val="0"/>
              </a:spcAft>
            </a:pPr>
            <a:r>
              <a:rPr lang="ru-RU" sz="1400" b="1" dirty="0">
                <a:solidFill>
                  <a:srgbClr val="000000"/>
                </a:solidFill>
                <a:latin typeface="Times New Roman"/>
                <a:ea typeface="Times New Roman"/>
              </a:rPr>
              <a:t>На рудных шахтах опасных по газу и пыли, правилами безопасности запрещается использование всасывающего и комбинированного способов проветривания.</a:t>
            </a:r>
            <a:endParaRPr lang="ru-RU" sz="1400" b="1" dirty="0">
              <a:latin typeface="Times New Roman"/>
              <a:ea typeface="Times New Roman"/>
            </a:endParaRPr>
          </a:p>
          <a:p>
            <a:pPr indent="342900" algn="just">
              <a:spcAft>
                <a:spcPts val="0"/>
              </a:spcAft>
            </a:pPr>
            <a:r>
              <a:rPr lang="ru-RU" sz="1400" b="1" dirty="0">
                <a:solidFill>
                  <a:srgbClr val="000000"/>
                </a:solidFill>
                <a:latin typeface="Times New Roman"/>
                <a:ea typeface="Times New Roman"/>
              </a:rPr>
              <a:t>В качестве </a:t>
            </a:r>
            <a:r>
              <a:rPr lang="ru-RU" sz="1400" b="1" i="1" dirty="0">
                <a:solidFill>
                  <a:srgbClr val="000000"/>
                </a:solidFill>
                <a:latin typeface="Times New Roman"/>
                <a:ea typeface="Times New Roman"/>
              </a:rPr>
              <a:t>вентиляторов местного проветривания</a:t>
            </a:r>
            <a:r>
              <a:rPr lang="ru-RU" sz="1400" b="1" dirty="0">
                <a:solidFill>
                  <a:srgbClr val="000000"/>
                </a:solidFill>
                <a:latin typeface="Times New Roman"/>
                <a:ea typeface="Times New Roman"/>
              </a:rPr>
              <a:t> преимущественно используются осевые вентиляторы типа ВМ с электроприводом (ВМЭ) или </a:t>
            </a:r>
            <a:r>
              <a:rPr lang="ru-RU" sz="1400" b="1" dirty="0" err="1">
                <a:solidFill>
                  <a:srgbClr val="000000"/>
                </a:solidFill>
                <a:latin typeface="Times New Roman"/>
                <a:ea typeface="Times New Roman"/>
              </a:rPr>
              <a:t>пневмоприводом</a:t>
            </a:r>
            <a:r>
              <a:rPr lang="ru-RU" sz="1400" b="1" dirty="0">
                <a:solidFill>
                  <a:srgbClr val="000000"/>
                </a:solidFill>
                <a:latin typeface="Times New Roman"/>
                <a:ea typeface="Times New Roman"/>
              </a:rPr>
              <a:t> (ВМП) и в отдельных случаях центробежные вентиляторы типа ВЦ.</a:t>
            </a:r>
            <a:endParaRPr lang="ru-RU" sz="1400" b="1" dirty="0">
              <a:effectLst/>
              <a:latin typeface="Times New Roman"/>
              <a:ea typeface="Times New Roman"/>
            </a:endParaRPr>
          </a:p>
        </p:txBody>
      </p:sp>
    </p:spTree>
    <p:extLst>
      <p:ext uri="{BB962C8B-B14F-4D97-AF65-F5344CB8AC3E}">
        <p14:creationId xmlns:p14="http://schemas.microsoft.com/office/powerpoint/2010/main" val="117264889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45</TotalTime>
  <Words>454</Words>
  <Application>Microsoft Office PowerPoint</Application>
  <PresentationFormat>Экран (4:3)</PresentationFormat>
  <Paragraphs>50</Paragraphs>
  <Slides>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vt:i4>
      </vt:variant>
    </vt:vector>
  </HeadingPairs>
  <TitlesOfParts>
    <vt:vector size="6" baseType="lpstr">
      <vt:lpstr>Яркая</vt:lpstr>
      <vt:lpstr>     ПРОВЕТРИВАНИЕ ТУПИКОВЫХ ВЫРАБОТОК </vt:lpstr>
      <vt:lpstr>Презентация PowerPoint</vt:lpstr>
      <vt:lpstr>Презентация PowerPoint</vt:lpstr>
      <vt:lpstr>Презентация PowerPoint</vt:lpstr>
      <vt:lpstr>Презентация PowerPoint</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ПРОВЕТРИВАНИЕ ТУПИКОВЫХ ВЫРАБОТОК</dc:title>
  <dc:creator>Samsung</dc:creator>
  <cp:lastModifiedBy>Samsung</cp:lastModifiedBy>
  <cp:revision>5</cp:revision>
  <dcterms:created xsi:type="dcterms:W3CDTF">2015-10-23T03:47:01Z</dcterms:created>
  <dcterms:modified xsi:type="dcterms:W3CDTF">2015-10-23T04:32:23Z</dcterms:modified>
</cp:coreProperties>
</file>